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2" r:id="rId2"/>
    <p:sldId id="293" r:id="rId3"/>
    <p:sldId id="290" r:id="rId4"/>
    <p:sldId id="294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E7ED"/>
    <a:srgbClr val="1B0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7700" autoAdjust="0"/>
  </p:normalViewPr>
  <p:slideViewPr>
    <p:cSldViewPr>
      <p:cViewPr varScale="1">
        <p:scale>
          <a:sx n="92" d="100"/>
          <a:sy n="92" d="100"/>
        </p:scale>
        <p:origin x="15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943D97-555F-45D1-90A4-B352226A0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EE46E-283F-4DBD-BA48-78EF5A39E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F1A8-9A5A-4D32-95F7-B370CA7DE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7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6EF13-7001-4453-AC2B-58CD7470C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2A1F3-07EF-41F2-8EBD-ADE4F1740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DA447-5B75-426A-B84F-E2337CDCC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2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6D3D-F039-46FE-901B-461335D9B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9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FCA0-69FF-4EFD-AFCD-5D7A62F29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3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C3C6A-6B4C-44E0-944B-24208F222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ECED-6F8D-4DE7-968E-D472D281D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A29F4-76A9-4506-99A0-CCAF52C00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0C1C5-0A7E-4343-8CC2-CD57DEE1D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jan.ucc.nau.edu/~rcb7/namNm1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2C21D7-C407-473D-96EA-EA8BE93C2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Regression Modeling Approaches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about to explore approaches to regression/covariate modeling:</a:t>
            </a:r>
          </a:p>
          <a:p>
            <a:pPr lvl="1"/>
            <a:r>
              <a:rPr lang="en-US" dirty="0" smtClean="0"/>
              <a:t>CART: Classification and Regression Trees</a:t>
            </a:r>
          </a:p>
          <a:p>
            <a:pPr lvl="1"/>
            <a:r>
              <a:rPr lang="en-US" dirty="0" smtClean="0"/>
              <a:t>GLM: Generalized Linear Models</a:t>
            </a:r>
          </a:p>
          <a:p>
            <a:pPr lvl="1"/>
            <a:r>
              <a:rPr lang="en-US" dirty="0" smtClean="0"/>
              <a:t>GAM: Generalized Additive Models</a:t>
            </a:r>
          </a:p>
          <a:p>
            <a:pPr lvl="1"/>
            <a:r>
              <a:rPr lang="en-US" dirty="0" smtClean="0"/>
              <a:t>HEMI 2: Hyper-envelope Modeling Interface </a:t>
            </a:r>
          </a:p>
          <a:p>
            <a:pPr lvl="1"/>
            <a:r>
              <a:rPr lang="en-US" dirty="0" err="1" smtClean="0"/>
              <a:t>MaxEnt</a:t>
            </a:r>
            <a:r>
              <a:rPr lang="en-US" dirty="0" smtClean="0"/>
              <a:t>: Maximum Entropy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"/>
            <a:ext cx="7924800" cy="6781800"/>
          </a:xfrm>
        </p:spPr>
        <p:txBody>
          <a:bodyPr/>
          <a:lstStyle/>
          <a:p>
            <a:r>
              <a:rPr lang="en-US" sz="2800" dirty="0" smtClean="0"/>
              <a:t>CART: </a:t>
            </a:r>
          </a:p>
          <a:p>
            <a:pPr lvl="1"/>
            <a:r>
              <a:rPr lang="en-US" sz="2400" dirty="0" smtClean="0"/>
              <a:t>Response: Categorical</a:t>
            </a:r>
          </a:p>
          <a:p>
            <a:pPr lvl="1"/>
            <a:r>
              <a:rPr lang="en-US" sz="2400" dirty="0" smtClean="0"/>
              <a:t>Covariates: Categorical or Continuous</a:t>
            </a:r>
          </a:p>
          <a:p>
            <a:r>
              <a:rPr lang="en-US" sz="2800" dirty="0" smtClean="0"/>
              <a:t>GLM:</a:t>
            </a:r>
          </a:p>
          <a:p>
            <a:pPr lvl="1"/>
            <a:r>
              <a:rPr lang="en-US" sz="2400" dirty="0" smtClean="0"/>
              <a:t>Response: Binary or Continuous (known function: linear, gamma, binomial…)</a:t>
            </a:r>
          </a:p>
          <a:p>
            <a:pPr lvl="1"/>
            <a:r>
              <a:rPr lang="en-US" sz="2400" dirty="0" smtClean="0"/>
              <a:t>Covariates: Continuous</a:t>
            </a:r>
          </a:p>
          <a:p>
            <a:r>
              <a:rPr lang="en-US" sz="2800" dirty="0" smtClean="0"/>
              <a:t>GAM:</a:t>
            </a:r>
          </a:p>
          <a:p>
            <a:pPr lvl="1"/>
            <a:r>
              <a:rPr lang="en-US" sz="2400" dirty="0" smtClean="0"/>
              <a:t>Response: Virtually any continuous</a:t>
            </a:r>
          </a:p>
          <a:p>
            <a:pPr lvl="1"/>
            <a:r>
              <a:rPr lang="en-US" sz="2400" dirty="0" smtClean="0"/>
              <a:t>Covariates: Continuous</a:t>
            </a:r>
          </a:p>
          <a:p>
            <a:r>
              <a:rPr lang="en-US" sz="2800" dirty="0" smtClean="0"/>
              <a:t>HEMI 2 &amp; </a:t>
            </a:r>
            <a:r>
              <a:rPr lang="en-US" sz="2800" dirty="0" err="1" smtClean="0"/>
              <a:t>MaxEnt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Response: Occurrences (points)</a:t>
            </a:r>
          </a:p>
          <a:p>
            <a:pPr lvl="1"/>
            <a:r>
              <a:rPr lang="en-US" sz="2400" dirty="0" smtClean="0"/>
              <a:t>Covariates: Continuous (typical) or Categorical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4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Drives the Method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914400"/>
            <a:ext cx="7924800" cy="4953000"/>
          </a:xfrm>
        </p:spPr>
        <p:txBody>
          <a:bodyPr/>
          <a:lstStyle/>
          <a:p>
            <a:r>
              <a:rPr lang="en-US" dirty="0" smtClean="0"/>
              <a:t>Occurrences only (point density): </a:t>
            </a:r>
          </a:p>
          <a:p>
            <a:pPr lvl="1"/>
            <a:r>
              <a:rPr lang="en-US" dirty="0" smtClean="0"/>
              <a:t>Habitat: </a:t>
            </a:r>
            <a:r>
              <a:rPr lang="en-US" dirty="0" err="1" smtClean="0"/>
              <a:t>MaxEnt</a:t>
            </a:r>
            <a:r>
              <a:rPr lang="en-US" dirty="0" smtClean="0"/>
              <a:t>, HEMI 2</a:t>
            </a:r>
          </a:p>
          <a:p>
            <a:pPr lvl="1"/>
            <a:r>
              <a:rPr lang="en-US" dirty="0" smtClean="0"/>
              <a:t>Density estimators, clustering</a:t>
            </a:r>
          </a:p>
          <a:p>
            <a:r>
              <a:rPr lang="en-US" dirty="0" smtClean="0"/>
              <a:t>Binary (presence/absence): </a:t>
            </a:r>
          </a:p>
          <a:p>
            <a:pPr lvl="1"/>
            <a:r>
              <a:rPr lang="en-US" dirty="0" smtClean="0"/>
              <a:t>Binomial, CART</a:t>
            </a:r>
          </a:p>
          <a:p>
            <a:r>
              <a:rPr lang="en-US" dirty="0" smtClean="0"/>
              <a:t>Categorical:</a:t>
            </a:r>
          </a:p>
          <a:p>
            <a:pPr lvl="1"/>
            <a:r>
              <a:rPr lang="en-US" dirty="0" smtClean="0"/>
              <a:t>CART</a:t>
            </a:r>
          </a:p>
          <a:p>
            <a:r>
              <a:rPr lang="en-US" dirty="0" smtClean="0"/>
              <a:t>Continuous:</a:t>
            </a:r>
          </a:p>
          <a:p>
            <a:pPr lvl="1"/>
            <a:r>
              <a:rPr lang="en-US" dirty="0" smtClean="0"/>
              <a:t>Linear Regression: Linear</a:t>
            </a:r>
          </a:p>
          <a:p>
            <a:pPr lvl="1"/>
            <a:r>
              <a:rPr lang="en-US" dirty="0" smtClean="0"/>
              <a:t>GLM: Linear, Poisson, Gamma</a:t>
            </a:r>
          </a:p>
          <a:p>
            <a:pPr lvl="1"/>
            <a:r>
              <a:rPr lang="en-US" dirty="0" smtClean="0"/>
              <a:t>GAM: Virtually any continuous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the method</a:t>
            </a:r>
          </a:p>
          <a:p>
            <a:r>
              <a:rPr lang="en-US" dirty="0" smtClean="0"/>
              <a:t>Selecting the covariates/predictors (“Model Selection”)</a:t>
            </a:r>
          </a:p>
          <a:p>
            <a:r>
              <a:rPr lang="en-US" dirty="0" smtClean="0"/>
              <a:t>Optimizing the coefficients/parameters of the model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460328"/>
            <a:ext cx="5105400" cy="3397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3" y="4119551"/>
            <a:ext cx="4020127" cy="27384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6488668"/>
            <a:ext cx="6400800" cy="369332"/>
          </a:xfrm>
          <a:prstGeom prst="rect">
            <a:avLst/>
          </a:prstGeom>
          <a:solidFill>
            <a:schemeClr val="tx1">
              <a:alpha val="2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9bytez.com:Old 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School Hobbies: Building Models by Hand</a:t>
            </a:r>
            <a:endParaRPr lang="en-US" b="0" i="0" dirty="0"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5758</TotalTime>
  <Words>171</Words>
  <Application>Microsoft Office PowerPoint</Application>
  <PresentationFormat>On-screen Show (4:3)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Trebuchet MS</vt:lpstr>
      <vt:lpstr>Default Design</vt:lpstr>
      <vt:lpstr>Regression Modeling Approaches</vt:lpstr>
      <vt:lpstr>PowerPoint Presentation</vt:lpstr>
      <vt:lpstr>Response Drives the Method</vt:lpstr>
      <vt:lpstr>Building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150</cp:revision>
  <dcterms:created xsi:type="dcterms:W3CDTF">2008-05-04T17:53:48Z</dcterms:created>
  <dcterms:modified xsi:type="dcterms:W3CDTF">2018-03-01T16:47:02Z</dcterms:modified>
</cp:coreProperties>
</file>